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58" r:id="rId3"/>
    <p:sldId id="259" r:id="rId4"/>
  </p:sldIdLst>
  <p:sldSz cx="18288000" cy="10287000"/>
  <p:notesSz cx="6858000" cy="9144000"/>
  <p:embeddedFontLst>
    <p:embeddedFont>
      <p:font typeface="Montserrat" panose="00000500000000000000" pitchFamily="2" charset="-52"/>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143AD7-E749-5E1E-371D-A585C0C727CD}" name="User" initials="MOU" userId="Us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953" autoAdjust="0"/>
    <p:restoredTop sz="94626" autoAdjust="0"/>
  </p:normalViewPr>
  <p:slideViewPr>
    <p:cSldViewPr>
      <p:cViewPr varScale="1">
        <p:scale>
          <a:sx n="47" d="100"/>
          <a:sy n="47" d="100"/>
        </p:scale>
        <p:origin x="140"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microsoft.com/office/2018/10/relationships/authors" Target="authors.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0EDE8"/>
        </a:solidFill>
        <a:effectLst/>
      </p:bgPr>
    </p:bg>
    <p:spTree>
      <p:nvGrpSpPr>
        <p:cNvPr id="1" name=""/>
        <p:cNvGrpSpPr/>
        <p:nvPr/>
      </p:nvGrpSpPr>
      <p:grpSpPr>
        <a:xfrm>
          <a:off x="0" y="0"/>
          <a:ext cx="0" cy="0"/>
          <a:chOff x="0" y="0"/>
          <a:chExt cx="0" cy="0"/>
        </a:xfrm>
      </p:grpSpPr>
      <p:sp>
        <p:nvSpPr>
          <p:cNvPr id="2" name="Freeform 2"/>
          <p:cNvSpPr/>
          <p:nvPr/>
        </p:nvSpPr>
        <p:spPr>
          <a:xfrm>
            <a:off x="1028700" y="8353500"/>
            <a:ext cx="3952378" cy="904800"/>
          </a:xfrm>
          <a:custGeom>
            <a:avLst/>
            <a:gdLst/>
            <a:ahLst/>
            <a:cxnLst/>
            <a:rect l="l" t="t" r="r" b="b"/>
            <a:pathLst>
              <a:path w="3952378" h="904800">
                <a:moveTo>
                  <a:pt x="0" y="0"/>
                </a:moveTo>
                <a:lnTo>
                  <a:pt x="3952378" y="0"/>
                </a:lnTo>
                <a:lnTo>
                  <a:pt x="3952378" y="904800"/>
                </a:lnTo>
                <a:lnTo>
                  <a:pt x="0" y="90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ru-RU"/>
          </a:p>
        </p:txBody>
      </p:sp>
      <p:sp>
        <p:nvSpPr>
          <p:cNvPr id="3" name="TextBox 3"/>
          <p:cNvSpPr txBox="1"/>
          <p:nvPr/>
        </p:nvSpPr>
        <p:spPr>
          <a:xfrm>
            <a:off x="3276600" y="5688125"/>
            <a:ext cx="12548071" cy="1185774"/>
          </a:xfrm>
          <a:prstGeom prst="rect">
            <a:avLst/>
          </a:prstGeom>
        </p:spPr>
        <p:txBody>
          <a:bodyPr lIns="0" tIns="0" rIns="0" bIns="0" rtlCol="0" anchor="t">
            <a:spAutoFit/>
          </a:bodyPr>
          <a:lstStyle/>
          <a:p>
            <a:pPr algn="ctr">
              <a:lnSpc>
                <a:spcPts val="4796"/>
              </a:lnSpc>
              <a:spcBef>
                <a:spcPct val="0"/>
              </a:spcBef>
            </a:pPr>
            <a:r>
              <a:rPr lang="en-US" sz="3426" b="1" dirty="0">
                <a:solidFill>
                  <a:srgbClr val="000000"/>
                </a:solidFill>
                <a:latin typeface="Montserrat" pitchFamily="2" charset="0"/>
                <a:ea typeface="Canva Sans Bold"/>
                <a:cs typeface="Canva Sans Bold"/>
                <a:sym typeface="Canva Sans Bold"/>
              </a:rPr>
              <a:t>Transparency Report Prepared by Leaside Services Limited</a:t>
            </a:r>
          </a:p>
        </p:txBody>
      </p:sp>
      <p:sp>
        <p:nvSpPr>
          <p:cNvPr id="4" name="TextBox 4"/>
          <p:cNvSpPr txBox="1"/>
          <p:nvPr/>
        </p:nvSpPr>
        <p:spPr>
          <a:xfrm>
            <a:off x="2537543" y="3432849"/>
            <a:ext cx="9807666" cy="1004631"/>
          </a:xfrm>
          <a:prstGeom prst="rect">
            <a:avLst/>
          </a:prstGeom>
        </p:spPr>
        <p:txBody>
          <a:bodyPr lIns="0" tIns="0" rIns="0" bIns="0" rtlCol="0" anchor="t">
            <a:spAutoFit/>
          </a:bodyPr>
          <a:lstStyle/>
          <a:p>
            <a:pPr algn="ctr">
              <a:lnSpc>
                <a:spcPts val="8219"/>
              </a:lnSpc>
              <a:spcBef>
                <a:spcPct val="0"/>
              </a:spcBef>
            </a:pPr>
            <a:r>
              <a:rPr lang="en-US" sz="5871" b="1" dirty="0">
                <a:solidFill>
                  <a:srgbClr val="000000"/>
                </a:solidFill>
                <a:latin typeface="Montserrat" pitchFamily="2" charset="0"/>
                <a:ea typeface="Canva Sans Bold"/>
                <a:cs typeface="Canva Sans Bold"/>
                <a:sym typeface="Canva Sans Bold"/>
              </a:rPr>
              <a:t>Digital Services Act</a:t>
            </a:r>
          </a:p>
        </p:txBody>
      </p:sp>
      <p:sp>
        <p:nvSpPr>
          <p:cNvPr id="5" name="Freeform 5"/>
          <p:cNvSpPr/>
          <p:nvPr/>
        </p:nvSpPr>
        <p:spPr>
          <a:xfrm>
            <a:off x="11025139" y="1589317"/>
            <a:ext cx="3018515" cy="3018515"/>
          </a:xfrm>
          <a:custGeom>
            <a:avLst/>
            <a:gdLst/>
            <a:ahLst/>
            <a:cxnLst/>
            <a:rect l="l" t="t" r="r" b="b"/>
            <a:pathLst>
              <a:path w="3018515" h="3018515">
                <a:moveTo>
                  <a:pt x="0" y="0"/>
                </a:moveTo>
                <a:lnTo>
                  <a:pt x="3018515" y="0"/>
                </a:lnTo>
                <a:lnTo>
                  <a:pt x="3018515" y="3018515"/>
                </a:lnTo>
                <a:lnTo>
                  <a:pt x="0" y="30185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u-RU"/>
          </a:p>
        </p:txBody>
      </p:sp>
      <p:sp>
        <p:nvSpPr>
          <p:cNvPr id="6" name="TextBox 6"/>
          <p:cNvSpPr txBox="1"/>
          <p:nvPr/>
        </p:nvSpPr>
        <p:spPr>
          <a:xfrm>
            <a:off x="5105400" y="8597361"/>
            <a:ext cx="9651355" cy="939168"/>
          </a:xfrm>
          <a:prstGeom prst="rect">
            <a:avLst/>
          </a:prstGeom>
        </p:spPr>
        <p:txBody>
          <a:bodyPr lIns="0" tIns="0" rIns="0" bIns="0" rtlCol="0" anchor="t">
            <a:spAutoFit/>
          </a:bodyPr>
          <a:lstStyle/>
          <a:p>
            <a:pPr algn="ctr">
              <a:lnSpc>
                <a:spcPts val="3816"/>
              </a:lnSpc>
              <a:spcBef>
                <a:spcPct val="0"/>
              </a:spcBef>
            </a:pPr>
            <a:r>
              <a:rPr lang="en-US" sz="2726" b="1" dirty="0">
                <a:solidFill>
                  <a:srgbClr val="000000"/>
                </a:solidFill>
                <a:latin typeface="Montserrat" pitchFamily="2" charset="0"/>
                <a:ea typeface="Canva Sans Bold"/>
                <a:cs typeface="Canva Sans Bold"/>
                <a:sym typeface="Canva Sans Bold"/>
              </a:rPr>
              <a:t>Reporting Period: February 17, 2024 </a:t>
            </a:r>
            <a:r>
              <a:rPr lang="en-US" sz="2726" b="1">
                <a:solidFill>
                  <a:srgbClr val="000000"/>
                </a:solidFill>
                <a:latin typeface="Montserrat" pitchFamily="2" charset="0"/>
                <a:ea typeface="Canva Sans Bold"/>
                <a:cs typeface="Canva Sans Bold"/>
                <a:sym typeface="Canva Sans Bold"/>
              </a:rPr>
              <a:t>– February 16, 2025</a:t>
            </a:r>
            <a:endParaRPr lang="en-US" sz="2726" b="1" dirty="0">
              <a:solidFill>
                <a:srgbClr val="000000"/>
              </a:solidFill>
              <a:latin typeface="Montserrat" pitchFamily="2" charset="0"/>
              <a:ea typeface="Canva Sans Bold"/>
              <a:cs typeface="Canva Sans Bold"/>
              <a:sym typeface="Canva Sans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0EDE8"/>
        </a:solidFill>
        <a:effectLst/>
      </p:bgPr>
    </p:bg>
    <p:spTree>
      <p:nvGrpSpPr>
        <p:cNvPr id="1" name=""/>
        <p:cNvGrpSpPr/>
        <p:nvPr/>
      </p:nvGrpSpPr>
      <p:grpSpPr>
        <a:xfrm>
          <a:off x="0" y="0"/>
          <a:ext cx="0" cy="0"/>
          <a:chOff x="0" y="0"/>
          <a:chExt cx="0" cy="0"/>
        </a:xfrm>
      </p:grpSpPr>
      <p:sp>
        <p:nvSpPr>
          <p:cNvPr id="2" name="Freeform 2"/>
          <p:cNvSpPr/>
          <p:nvPr/>
        </p:nvSpPr>
        <p:spPr>
          <a:xfrm>
            <a:off x="6248400" y="1790700"/>
            <a:ext cx="5452240" cy="1248156"/>
          </a:xfrm>
          <a:custGeom>
            <a:avLst/>
            <a:gdLst/>
            <a:ahLst/>
            <a:cxnLst/>
            <a:rect l="l" t="t" r="r" b="b"/>
            <a:pathLst>
              <a:path w="5452240" h="1248156">
                <a:moveTo>
                  <a:pt x="0" y="0"/>
                </a:moveTo>
                <a:lnTo>
                  <a:pt x="5452240" y="0"/>
                </a:lnTo>
                <a:lnTo>
                  <a:pt x="5452240" y="1248157"/>
                </a:lnTo>
                <a:lnTo>
                  <a:pt x="0" y="12481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ru-RU"/>
          </a:p>
        </p:txBody>
      </p:sp>
      <p:sp>
        <p:nvSpPr>
          <p:cNvPr id="3" name="TextBox 3"/>
          <p:cNvSpPr txBox="1"/>
          <p:nvPr/>
        </p:nvSpPr>
        <p:spPr>
          <a:xfrm>
            <a:off x="990600" y="3924301"/>
            <a:ext cx="15468600" cy="3692229"/>
          </a:xfrm>
          <a:prstGeom prst="rect">
            <a:avLst/>
          </a:prstGeom>
        </p:spPr>
        <p:txBody>
          <a:bodyPr wrap="square" lIns="0" tIns="0" rIns="0" bIns="0" rtlCol="0" anchor="t">
            <a:spAutoFit/>
          </a:bodyPr>
          <a:lstStyle/>
          <a:p>
            <a:pPr algn="just">
              <a:lnSpc>
                <a:spcPts val="2924"/>
              </a:lnSpc>
              <a:spcBef>
                <a:spcPct val="0"/>
              </a:spcBef>
            </a:pPr>
            <a:r>
              <a:rPr lang="en-US" sz="2089" b="1" dirty="0">
                <a:solidFill>
                  <a:srgbClr val="000000"/>
                </a:solidFill>
                <a:latin typeface="Montserrat" pitchFamily="2" charset="0"/>
                <a:ea typeface="Canva Sans Bold"/>
                <a:cs typeface="Canva Sans Bold"/>
                <a:sym typeface="Canva Sans Bold"/>
              </a:rPr>
              <a:t>At </a:t>
            </a:r>
            <a:r>
              <a:rPr lang="en-US" sz="2089" b="1">
                <a:solidFill>
                  <a:srgbClr val="000000"/>
                </a:solidFill>
                <a:latin typeface="Montserrat" pitchFamily="2" charset="0"/>
                <a:ea typeface="Canva Sans Bold"/>
                <a:cs typeface="Canva Sans Bold"/>
                <a:sym typeface="Canva Sans Bold"/>
              </a:rPr>
              <a:t>Zenhotels </a:t>
            </a:r>
            <a:r>
              <a:rPr lang="en-US" sz="2089" b="1" dirty="0">
                <a:solidFill>
                  <a:srgbClr val="000000"/>
                </a:solidFill>
                <a:latin typeface="Montserrat" pitchFamily="2" charset="0"/>
                <a:ea typeface="Canva Sans Bold"/>
                <a:cs typeface="Canva Sans Bold"/>
                <a:sym typeface="Canva Sans Bold"/>
              </a:rPr>
              <a:t>we are committed to providing a seamless and enjoyable travel experience for our customers. Travel brings people closer, fosters understanding, and enriches lives through diverse cultural exchanges. Our platform is built on strong values to ensure a safe and welcoming environment for travelers and partners alike.</a:t>
            </a:r>
            <a:endParaRPr lang="ru-RU" sz="2089" b="1" dirty="0">
              <a:solidFill>
                <a:srgbClr val="000000"/>
              </a:solidFill>
              <a:latin typeface="Montserrat" pitchFamily="2" charset="0"/>
              <a:ea typeface="Canva Sans Bold"/>
              <a:cs typeface="Canva Sans Bold"/>
              <a:sym typeface="Canva Sans Bold"/>
            </a:endParaRPr>
          </a:p>
          <a:p>
            <a:pPr algn="just">
              <a:lnSpc>
                <a:spcPts val="2924"/>
              </a:lnSpc>
              <a:spcBef>
                <a:spcPct val="0"/>
              </a:spcBef>
            </a:pPr>
            <a:endParaRPr lang="en-US" sz="2089" b="1" dirty="0">
              <a:solidFill>
                <a:srgbClr val="000000"/>
              </a:solidFill>
              <a:latin typeface="Montserrat" pitchFamily="2" charset="0"/>
              <a:ea typeface="Canva Sans Bold"/>
              <a:cs typeface="Canva Sans Bold"/>
              <a:sym typeface="Canva Sans Bold"/>
            </a:endParaRPr>
          </a:p>
          <a:p>
            <a:pPr algn="just">
              <a:lnSpc>
                <a:spcPts val="2924"/>
              </a:lnSpc>
              <a:spcBef>
                <a:spcPct val="0"/>
              </a:spcBef>
            </a:pPr>
            <a:endParaRPr lang="en-US" sz="2089" b="1" dirty="0">
              <a:solidFill>
                <a:srgbClr val="000000"/>
              </a:solidFill>
              <a:latin typeface="Montserrat" pitchFamily="2" charset="0"/>
              <a:ea typeface="Canva Sans Bold"/>
              <a:cs typeface="Canva Sans Bold"/>
              <a:sym typeface="Canva Sans Bold"/>
            </a:endParaRPr>
          </a:p>
          <a:p>
            <a:pPr algn="just">
              <a:lnSpc>
                <a:spcPts val="2924"/>
              </a:lnSpc>
              <a:spcBef>
                <a:spcPct val="0"/>
              </a:spcBef>
            </a:pPr>
            <a:r>
              <a:rPr lang="en-US" sz="2089" b="1" dirty="0">
                <a:solidFill>
                  <a:srgbClr val="000000"/>
                </a:solidFill>
                <a:latin typeface="Montserrat" pitchFamily="2" charset="0"/>
                <a:ea typeface="Canva Sans Bold"/>
                <a:cs typeface="Canva Sans Bold"/>
                <a:sym typeface="Canva Sans Bold"/>
              </a:rPr>
              <a:t>To uphold this commitment, we have policies and terms in place that help maintain a secure and positive space for users. We take appropriate actions when content violates the law. This report, prepared in accordance with the Digital Services Act (DSA), provides an overview of our content moderation activities during the reporting period. It outlines the number and nature of content removals, as well as requests received from public authorities and users.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6B69"/>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1550364354"/>
              </p:ext>
            </p:extLst>
          </p:nvPr>
        </p:nvGraphicFramePr>
        <p:xfrm>
          <a:off x="1143000" y="1181100"/>
          <a:ext cx="15849600" cy="8517178"/>
        </p:xfrm>
        <a:graphic>
          <a:graphicData uri="http://schemas.openxmlformats.org/drawingml/2006/table">
            <a:tbl>
              <a:tblPr/>
              <a:tblGrid>
                <a:gridCol w="3094899">
                  <a:extLst>
                    <a:ext uri="{9D8B030D-6E8A-4147-A177-3AD203B41FA5}">
                      <a16:colId xmlns:a16="http://schemas.microsoft.com/office/drawing/2014/main" val="20000"/>
                    </a:ext>
                  </a:extLst>
                </a:gridCol>
                <a:gridCol w="12754701">
                  <a:extLst>
                    <a:ext uri="{9D8B030D-6E8A-4147-A177-3AD203B41FA5}">
                      <a16:colId xmlns:a16="http://schemas.microsoft.com/office/drawing/2014/main" val="20001"/>
                    </a:ext>
                  </a:extLst>
                </a:gridCol>
              </a:tblGrid>
              <a:tr h="934471">
                <a:tc>
                  <a:txBody>
                    <a:bodyPr/>
                    <a:lstStyle/>
                    <a:p>
                      <a:pPr algn="ctr">
                        <a:lnSpc>
                          <a:spcPts val="2939"/>
                        </a:lnSpc>
                        <a:defRPr/>
                      </a:pPr>
                      <a:r>
                        <a:rPr lang="en-US" sz="2099" b="1" dirty="0">
                          <a:solidFill>
                            <a:srgbClr val="000000">
                              <a:alpha val="85882"/>
                            </a:srgbClr>
                          </a:solidFill>
                          <a:latin typeface="Montserrat" pitchFamily="2" charset="0"/>
                          <a:ea typeface="Canva Sans Bold"/>
                          <a:cs typeface="Canva Sans Bold"/>
                          <a:sym typeface="Canva Sans Bold"/>
                        </a:rPr>
                        <a:t>Requirement</a:t>
                      </a:r>
                      <a:endParaRPr lang="en-US" sz="1100" dirty="0">
                        <a:latin typeface="Montserrat" pitchFamily="2"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0EDE8">
                        <a:alpha val="85882"/>
                      </a:srgbClr>
                    </a:solidFill>
                  </a:tcPr>
                </a:tc>
                <a:tc>
                  <a:txBody>
                    <a:bodyPr/>
                    <a:lstStyle/>
                    <a:p>
                      <a:pPr algn="ctr">
                        <a:lnSpc>
                          <a:spcPts val="2939"/>
                        </a:lnSpc>
                        <a:defRPr/>
                      </a:pPr>
                      <a:r>
                        <a:rPr lang="en-US" sz="2099" b="1">
                          <a:solidFill>
                            <a:srgbClr val="000000">
                              <a:alpha val="85882"/>
                            </a:srgbClr>
                          </a:solidFill>
                          <a:latin typeface="Montserrat" pitchFamily="2" charset="0"/>
                          <a:ea typeface="Canva Sans Bold"/>
                          <a:cs typeface="Canva Sans Bold"/>
                          <a:sym typeface="Canva Sans Bold"/>
                        </a:rPr>
                        <a:t>Details</a:t>
                      </a:r>
                      <a:endParaRPr lang="en-US" sz="1100">
                        <a:latin typeface="Montserrat" pitchFamily="2"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0EDE8">
                        <a:alpha val="85882"/>
                      </a:srgbClr>
                    </a:solidFill>
                  </a:tcPr>
                </a:tc>
                <a:extLst>
                  <a:ext uri="{0D108BD9-81ED-4DB2-BD59-A6C34878D82A}">
                    <a16:rowId xmlns:a16="http://schemas.microsoft.com/office/drawing/2014/main" val="10000"/>
                  </a:ext>
                </a:extLst>
              </a:tr>
              <a:tr h="1019254">
                <a:tc>
                  <a:txBody>
                    <a:bodyPr/>
                    <a:lstStyle/>
                    <a:p>
                      <a:pPr algn="ctr">
                        <a:lnSpc>
                          <a:spcPts val="2520"/>
                        </a:lnSpc>
                        <a:defRPr/>
                      </a:pPr>
                      <a:r>
                        <a:rPr lang="en-US" sz="1800" b="1">
                          <a:solidFill>
                            <a:srgbClr val="000000">
                              <a:alpha val="85882"/>
                            </a:srgbClr>
                          </a:solidFill>
                          <a:latin typeface="Montserrat" pitchFamily="2" charset="0"/>
                          <a:ea typeface="Canva Sans"/>
                          <a:cs typeface="Canva Sans"/>
                          <a:sym typeface="Canva Sans"/>
                        </a:rPr>
                        <a:t>Orders from EU Authorities</a:t>
                      </a:r>
                      <a:endParaRPr lang="en-US" sz="1100" b="1">
                        <a:latin typeface="Montserrat" pitchFamily="2"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0EDE8">
                        <a:alpha val="85882"/>
                      </a:srgbClr>
                    </a:solidFill>
                  </a:tcPr>
                </a:tc>
                <a:tc>
                  <a:txBody>
                    <a:bodyPr/>
                    <a:lstStyle/>
                    <a:p>
                      <a:pPr algn="ctr">
                        <a:lnSpc>
                          <a:spcPts val="2520"/>
                        </a:lnSpc>
                        <a:defRPr/>
                      </a:pPr>
                      <a:r>
                        <a:rPr lang="en-US" sz="2000">
                          <a:solidFill>
                            <a:srgbClr val="000000">
                              <a:alpha val="85882"/>
                            </a:srgbClr>
                          </a:solidFill>
                          <a:latin typeface="Montserrat" pitchFamily="2" charset="0"/>
                          <a:ea typeface="Canva Sans"/>
                          <a:cs typeface="Canva Sans"/>
                          <a:sym typeface="Canva Sans"/>
                        </a:rPr>
                        <a:t>No requests received from EU authorities for content removal.</a:t>
                      </a:r>
                      <a:endParaRPr lang="en-US" sz="2000">
                        <a:latin typeface="Montserrat" pitchFamily="2"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0EDE8">
                        <a:alpha val="85882"/>
                      </a:srgbClr>
                    </a:solidFill>
                  </a:tcPr>
                </a:tc>
                <a:extLst>
                  <a:ext uri="{0D108BD9-81ED-4DB2-BD59-A6C34878D82A}">
                    <a16:rowId xmlns:a16="http://schemas.microsoft.com/office/drawing/2014/main" val="10001"/>
                  </a:ext>
                </a:extLst>
              </a:tr>
              <a:tr h="873966">
                <a:tc>
                  <a:txBody>
                    <a:bodyPr/>
                    <a:lstStyle/>
                    <a:p>
                      <a:pPr algn="ctr">
                        <a:lnSpc>
                          <a:spcPts val="2520"/>
                        </a:lnSpc>
                        <a:defRPr/>
                      </a:pPr>
                      <a:r>
                        <a:rPr lang="en-US" sz="1800" b="1" dirty="0">
                          <a:solidFill>
                            <a:srgbClr val="000000">
                              <a:alpha val="85882"/>
                            </a:srgbClr>
                          </a:solidFill>
                          <a:latin typeface="Montserrat" pitchFamily="2" charset="0"/>
                          <a:ea typeface="Canva Sans"/>
                          <a:cs typeface="Canva Sans"/>
                          <a:sym typeface="Canva Sans"/>
                        </a:rPr>
                        <a:t>User Reports</a:t>
                      </a:r>
                      <a:endParaRPr lang="en-US" sz="1100" b="1" dirty="0">
                        <a:latin typeface="Montserrat" pitchFamily="2"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0EDE8">
                        <a:alpha val="85882"/>
                      </a:srgbClr>
                    </a:solidFill>
                  </a:tcPr>
                </a:tc>
                <a:tc>
                  <a:txBody>
                    <a:bodyPr/>
                    <a:lstStyle/>
                    <a:p>
                      <a:pPr algn="ctr">
                        <a:lnSpc>
                          <a:spcPts val="2520"/>
                        </a:lnSpc>
                        <a:defRPr/>
                      </a:pPr>
                      <a:r>
                        <a:rPr lang="en-US" sz="2000" dirty="0">
                          <a:solidFill>
                            <a:srgbClr val="000000">
                              <a:alpha val="85882"/>
                            </a:srgbClr>
                          </a:solidFill>
                          <a:latin typeface="Montserrat" pitchFamily="2" charset="0"/>
                          <a:ea typeface="Canva Sans"/>
                          <a:cs typeface="Canva Sans"/>
                          <a:sym typeface="Canva Sans"/>
                        </a:rPr>
                        <a:t>No illegal content notices received from EU users or trusted flaggers.</a:t>
                      </a:r>
                      <a:endParaRPr lang="en-US" sz="2000" dirty="0">
                        <a:latin typeface="Montserrat" pitchFamily="2"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0EDE8">
                        <a:alpha val="85882"/>
                      </a:srgbClr>
                    </a:solidFill>
                  </a:tcPr>
                </a:tc>
                <a:extLst>
                  <a:ext uri="{0D108BD9-81ED-4DB2-BD59-A6C34878D82A}">
                    <a16:rowId xmlns:a16="http://schemas.microsoft.com/office/drawing/2014/main" val="10002"/>
                  </a:ext>
                </a:extLst>
              </a:tr>
              <a:tr h="1019254">
                <a:tc>
                  <a:txBody>
                    <a:bodyPr/>
                    <a:lstStyle/>
                    <a:p>
                      <a:pPr algn="ctr">
                        <a:lnSpc>
                          <a:spcPts val="2520"/>
                        </a:lnSpc>
                        <a:defRPr/>
                      </a:pPr>
                      <a:r>
                        <a:rPr lang="en-US" sz="1800" b="1">
                          <a:solidFill>
                            <a:srgbClr val="000000">
                              <a:alpha val="85882"/>
                            </a:srgbClr>
                          </a:solidFill>
                          <a:latin typeface="Montserrat" pitchFamily="2" charset="0"/>
                          <a:ea typeface="Canva Sans"/>
                          <a:cs typeface="Canva Sans"/>
                          <a:sym typeface="Canva Sans"/>
                        </a:rPr>
                        <a:t>Content Moderation</a:t>
                      </a:r>
                      <a:endParaRPr lang="en-US" sz="1100" b="1">
                        <a:latin typeface="Montserrat" pitchFamily="2"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0EDE8">
                        <a:alpha val="85882"/>
                      </a:srgbClr>
                    </a:solidFill>
                  </a:tcPr>
                </a:tc>
                <a:tc>
                  <a:txBody>
                    <a:bodyPr/>
                    <a:lstStyle/>
                    <a:p>
                      <a:pPr marL="0" algn="ctr" defTabSz="914400" rtl="0" eaLnBrk="1" latinLnBrk="0" hangingPunct="1">
                        <a:lnSpc>
                          <a:spcPts val="2520"/>
                        </a:lnSpc>
                        <a:defRPr/>
                      </a:pPr>
                      <a:r>
                        <a:rPr lang="en-US" sz="2000" kern="1200" dirty="0">
                          <a:solidFill>
                            <a:srgbClr val="000000">
                              <a:alpha val="85882"/>
                            </a:srgbClr>
                          </a:solidFill>
                          <a:latin typeface="Montserrat" pitchFamily="2" charset="0"/>
                          <a:ea typeface="Arimo"/>
                          <a:cs typeface="Arimo"/>
                          <a:sym typeface="Arimo"/>
                        </a:rPr>
                        <a:t>No proactive content moderation</a:t>
                      </a:r>
                      <a:r>
                        <a:rPr lang="ru-RU" sz="2000" kern="1200" dirty="0">
                          <a:solidFill>
                            <a:srgbClr val="000000">
                              <a:alpha val="85882"/>
                            </a:srgbClr>
                          </a:solidFill>
                          <a:latin typeface="Montserrat" pitchFamily="2" charset="0"/>
                          <a:ea typeface="Arimo"/>
                          <a:cs typeface="Arimo"/>
                          <a:sym typeface="Arimo"/>
                        </a:rPr>
                        <a:t> </a:t>
                      </a:r>
                      <a:r>
                        <a:rPr lang="en-US" sz="2000" kern="1200" dirty="0">
                          <a:solidFill>
                            <a:srgbClr val="000000">
                              <a:alpha val="85882"/>
                            </a:srgbClr>
                          </a:solidFill>
                          <a:latin typeface="Montserrat" pitchFamily="2" charset="0"/>
                          <a:ea typeface="Arimo"/>
                          <a:cs typeface="Arimo"/>
                          <a:sym typeface="Arimo"/>
                        </a:rPr>
                        <a:t>resulted in any content removal.</a:t>
                      </a:r>
                      <a:endParaRPr lang="en-US" sz="2000" dirty="0">
                        <a:latin typeface="Montserrat" pitchFamily="2"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0EDE8">
                        <a:alpha val="85882"/>
                      </a:srgbClr>
                    </a:solidFill>
                  </a:tcPr>
                </a:tc>
                <a:extLst>
                  <a:ext uri="{0D108BD9-81ED-4DB2-BD59-A6C34878D82A}">
                    <a16:rowId xmlns:a16="http://schemas.microsoft.com/office/drawing/2014/main" val="10003"/>
                  </a:ext>
                </a:extLst>
              </a:tr>
              <a:tr h="1019254">
                <a:tc>
                  <a:txBody>
                    <a:bodyPr/>
                    <a:lstStyle/>
                    <a:p>
                      <a:pPr algn="ctr">
                        <a:lnSpc>
                          <a:spcPts val="2520"/>
                        </a:lnSpc>
                        <a:defRPr/>
                      </a:pPr>
                      <a:r>
                        <a:rPr lang="en-US" sz="1800" b="1">
                          <a:solidFill>
                            <a:srgbClr val="000000">
                              <a:alpha val="85882"/>
                            </a:srgbClr>
                          </a:solidFill>
                          <a:latin typeface="Montserrat" pitchFamily="2" charset="0"/>
                          <a:ea typeface="Canva Sans"/>
                          <a:cs typeface="Canva Sans"/>
                          <a:sym typeface="Canva Sans"/>
                        </a:rPr>
                        <a:t>User Complaints</a:t>
                      </a:r>
                      <a:endParaRPr lang="en-US" sz="1100" b="1">
                        <a:latin typeface="Montserrat" pitchFamily="2"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0EDE8">
                        <a:alpha val="85882"/>
                      </a:srgbClr>
                    </a:solidFill>
                  </a:tcPr>
                </a:tc>
                <a:tc>
                  <a:txBody>
                    <a:bodyPr/>
                    <a:lstStyle/>
                    <a:p>
                      <a:pPr algn="ctr">
                        <a:lnSpc>
                          <a:spcPts val="2520"/>
                        </a:lnSpc>
                        <a:defRPr/>
                      </a:pPr>
                      <a:r>
                        <a:rPr lang="en-US" sz="2000" dirty="0">
                          <a:solidFill>
                            <a:srgbClr val="000000">
                              <a:alpha val="85882"/>
                            </a:srgbClr>
                          </a:solidFill>
                          <a:latin typeface="Montserrat" pitchFamily="2" charset="0"/>
                          <a:ea typeface="Canva Sans"/>
                          <a:cs typeface="Canva Sans"/>
                          <a:sym typeface="Canva Sans"/>
                        </a:rPr>
                        <a:t>No user complaints were received.</a:t>
                      </a:r>
                      <a:endParaRPr lang="en-US" sz="2000" dirty="0">
                        <a:latin typeface="Montserrat" pitchFamily="2"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0EDE8">
                        <a:alpha val="85882"/>
                      </a:srgbClr>
                    </a:solidFill>
                  </a:tcPr>
                </a:tc>
                <a:extLst>
                  <a:ext uri="{0D108BD9-81ED-4DB2-BD59-A6C34878D82A}">
                    <a16:rowId xmlns:a16="http://schemas.microsoft.com/office/drawing/2014/main" val="10004"/>
                  </a:ext>
                </a:extLst>
              </a:tr>
              <a:tr h="1314301">
                <a:tc>
                  <a:txBody>
                    <a:bodyPr/>
                    <a:lstStyle/>
                    <a:p>
                      <a:pPr algn="ctr">
                        <a:lnSpc>
                          <a:spcPts val="2520"/>
                        </a:lnSpc>
                        <a:defRPr/>
                      </a:pPr>
                      <a:r>
                        <a:rPr lang="en-US" sz="1800" b="1">
                          <a:solidFill>
                            <a:srgbClr val="000000">
                              <a:alpha val="85882"/>
                            </a:srgbClr>
                          </a:solidFill>
                          <a:latin typeface="Montserrat" pitchFamily="2" charset="0"/>
                          <a:ea typeface="Canva Sans"/>
                          <a:cs typeface="Canva Sans"/>
                          <a:sym typeface="Canva Sans"/>
                        </a:rPr>
                        <a:t>Out-of-Court Dispute Settlements</a:t>
                      </a:r>
                      <a:endParaRPr lang="en-US" sz="1100" b="1">
                        <a:latin typeface="Montserrat" pitchFamily="2"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0EDE8">
                        <a:alpha val="85882"/>
                      </a:srgbClr>
                    </a:solidFill>
                  </a:tcPr>
                </a:tc>
                <a:tc>
                  <a:txBody>
                    <a:bodyPr/>
                    <a:lstStyle/>
                    <a:p>
                      <a:pPr algn="ctr">
                        <a:lnSpc>
                          <a:spcPts val="2520"/>
                        </a:lnSpc>
                        <a:defRPr/>
                      </a:pPr>
                      <a:r>
                        <a:rPr lang="en-US" sz="2000" dirty="0">
                          <a:solidFill>
                            <a:srgbClr val="000000">
                              <a:alpha val="85882"/>
                            </a:srgbClr>
                          </a:solidFill>
                          <a:latin typeface="Montserrat" pitchFamily="2" charset="0"/>
                          <a:ea typeface="Canva Sans"/>
                          <a:cs typeface="Canva Sans"/>
                          <a:sym typeface="Canva Sans"/>
                        </a:rPr>
                        <a:t>No disputes were submitted for out-of-court settlement.</a:t>
                      </a:r>
                      <a:endParaRPr lang="en-US" sz="2000" dirty="0">
                        <a:latin typeface="Montserrat" pitchFamily="2"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0EDE8">
                        <a:alpha val="85882"/>
                      </a:srgbClr>
                    </a:solidFill>
                  </a:tcPr>
                </a:tc>
                <a:extLst>
                  <a:ext uri="{0D108BD9-81ED-4DB2-BD59-A6C34878D82A}">
                    <a16:rowId xmlns:a16="http://schemas.microsoft.com/office/drawing/2014/main" val="10005"/>
                  </a:ext>
                </a:extLst>
              </a:tr>
              <a:tr h="1019254">
                <a:tc>
                  <a:txBody>
                    <a:bodyPr/>
                    <a:lstStyle/>
                    <a:p>
                      <a:pPr algn="ctr">
                        <a:lnSpc>
                          <a:spcPts val="2520"/>
                        </a:lnSpc>
                        <a:defRPr/>
                      </a:pPr>
                      <a:r>
                        <a:rPr lang="en-US" sz="1800" b="1">
                          <a:solidFill>
                            <a:srgbClr val="000000">
                              <a:alpha val="85882"/>
                            </a:srgbClr>
                          </a:solidFill>
                          <a:latin typeface="Montserrat" pitchFamily="2" charset="0"/>
                          <a:ea typeface="Canva Sans"/>
                          <a:cs typeface="Canva Sans"/>
                          <a:sym typeface="Canva Sans"/>
                        </a:rPr>
                        <a:t>Suspensions of the Service</a:t>
                      </a:r>
                      <a:endParaRPr lang="en-US" sz="1100" b="1">
                        <a:latin typeface="Montserrat" pitchFamily="2"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0EDE8">
                        <a:alpha val="85882"/>
                      </a:srgbClr>
                    </a:solidFill>
                  </a:tcPr>
                </a:tc>
                <a:tc>
                  <a:txBody>
                    <a:bodyPr/>
                    <a:lstStyle/>
                    <a:p>
                      <a:pPr algn="ctr">
                        <a:lnSpc>
                          <a:spcPts val="2520"/>
                        </a:lnSpc>
                        <a:defRPr/>
                      </a:pPr>
                      <a:r>
                        <a:rPr lang="en-US" sz="2000" dirty="0">
                          <a:solidFill>
                            <a:srgbClr val="000000">
                              <a:alpha val="85882"/>
                            </a:srgbClr>
                          </a:solidFill>
                          <a:latin typeface="Montserrat" pitchFamily="2" charset="0"/>
                          <a:ea typeface="Canva Sans"/>
                          <a:cs typeface="Canva Sans"/>
                          <a:sym typeface="Canva Sans"/>
                        </a:rPr>
                        <a:t>No user accounts were suspended due to illegal content.</a:t>
                      </a:r>
                      <a:endParaRPr lang="en-US" sz="2000" dirty="0">
                        <a:latin typeface="Montserrat" pitchFamily="2"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0EDE8">
                        <a:alpha val="85882"/>
                      </a:srgbClr>
                    </a:solidFill>
                  </a:tcPr>
                </a:tc>
                <a:extLst>
                  <a:ext uri="{0D108BD9-81ED-4DB2-BD59-A6C34878D82A}">
                    <a16:rowId xmlns:a16="http://schemas.microsoft.com/office/drawing/2014/main" val="10006"/>
                  </a:ext>
                </a:extLst>
              </a:tr>
              <a:tr h="1317424">
                <a:tc>
                  <a:txBody>
                    <a:bodyPr/>
                    <a:lstStyle/>
                    <a:p>
                      <a:pPr algn="ctr">
                        <a:lnSpc>
                          <a:spcPts val="2520"/>
                        </a:lnSpc>
                        <a:defRPr/>
                      </a:pPr>
                      <a:r>
                        <a:rPr lang="en-US" sz="1800" b="1" dirty="0">
                          <a:solidFill>
                            <a:srgbClr val="000000">
                              <a:alpha val="85882"/>
                            </a:srgbClr>
                          </a:solidFill>
                          <a:latin typeface="Montserrat" pitchFamily="2" charset="0"/>
                          <a:ea typeface="Canva Sans"/>
                          <a:cs typeface="Canva Sans"/>
                          <a:sym typeface="Canva Sans"/>
                        </a:rPr>
                        <a:t>Content Moderation Requests</a:t>
                      </a:r>
                      <a:endParaRPr lang="en-US" sz="1100" b="1" dirty="0">
                        <a:latin typeface="Montserrat" pitchFamily="2"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0EDE8">
                        <a:alpha val="85882"/>
                      </a:srgbClr>
                    </a:solidFill>
                  </a:tcPr>
                </a:tc>
                <a:tc>
                  <a:txBody>
                    <a:bodyPr/>
                    <a:lstStyle/>
                    <a:p>
                      <a:pPr marL="0" algn="ctr" defTabSz="914400" rtl="0" eaLnBrk="1" latinLnBrk="0" hangingPunct="1">
                        <a:lnSpc>
                          <a:spcPts val="2520"/>
                        </a:lnSpc>
                        <a:defRPr/>
                      </a:pPr>
                      <a:r>
                        <a:rPr lang="fr-FR" sz="2000" kern="1200" dirty="0" err="1">
                          <a:solidFill>
                            <a:srgbClr val="000000">
                              <a:alpha val="85882"/>
                            </a:srgbClr>
                          </a:solidFill>
                          <a:latin typeface="Montserrat" pitchFamily="2" charset="0"/>
                          <a:ea typeface="+mn-ea"/>
                          <a:cs typeface="+mn-cs"/>
                        </a:rPr>
                        <a:t>Three</a:t>
                      </a:r>
                      <a:r>
                        <a:rPr lang="fr-FR" sz="2000" kern="1200" dirty="0">
                          <a:solidFill>
                            <a:srgbClr val="000000">
                              <a:alpha val="85882"/>
                            </a:srgbClr>
                          </a:solidFill>
                          <a:latin typeface="Montserrat" pitchFamily="2" charset="0"/>
                          <a:ea typeface="+mn-ea"/>
                          <a:cs typeface="+mn-cs"/>
                        </a:rPr>
                        <a:t> </a:t>
                      </a:r>
                      <a:r>
                        <a:rPr lang="fr-FR" sz="2000" kern="1200" dirty="0" err="1">
                          <a:solidFill>
                            <a:srgbClr val="000000">
                              <a:alpha val="85882"/>
                            </a:srgbClr>
                          </a:solidFill>
                          <a:latin typeface="Montserrat" pitchFamily="2" charset="0"/>
                          <a:ea typeface="+mn-ea"/>
                          <a:cs typeface="+mn-cs"/>
                        </a:rPr>
                        <a:t>requests</a:t>
                      </a:r>
                      <a:r>
                        <a:rPr lang="fr-FR" sz="2000" kern="1200" dirty="0">
                          <a:solidFill>
                            <a:srgbClr val="000000">
                              <a:alpha val="85882"/>
                            </a:srgbClr>
                          </a:solidFill>
                          <a:latin typeface="Montserrat" pitchFamily="2" charset="0"/>
                          <a:ea typeface="+mn-ea"/>
                          <a:cs typeface="+mn-cs"/>
                        </a:rPr>
                        <a:t> </a:t>
                      </a:r>
                      <a:r>
                        <a:rPr lang="fr-FR" sz="2000" kern="1200" dirty="0" err="1">
                          <a:solidFill>
                            <a:srgbClr val="000000">
                              <a:alpha val="85882"/>
                            </a:srgbClr>
                          </a:solidFill>
                          <a:latin typeface="Montserrat" pitchFamily="2" charset="0"/>
                          <a:ea typeface="+mn-ea"/>
                          <a:cs typeface="+mn-cs"/>
                        </a:rPr>
                        <a:t>related</a:t>
                      </a:r>
                      <a:r>
                        <a:rPr lang="fr-FR" sz="2000" kern="1200" dirty="0">
                          <a:solidFill>
                            <a:srgbClr val="000000">
                              <a:alpha val="85882"/>
                            </a:srgbClr>
                          </a:solidFill>
                          <a:latin typeface="Montserrat" pitchFamily="2" charset="0"/>
                          <a:ea typeface="+mn-ea"/>
                          <a:cs typeface="+mn-cs"/>
                        </a:rPr>
                        <a:t> to content </a:t>
                      </a:r>
                      <a:r>
                        <a:rPr lang="fr-FR" sz="2000" kern="1200" dirty="0" err="1">
                          <a:solidFill>
                            <a:srgbClr val="000000">
                              <a:alpha val="85882"/>
                            </a:srgbClr>
                          </a:solidFill>
                          <a:latin typeface="Montserrat" pitchFamily="2" charset="0"/>
                          <a:ea typeface="+mn-ea"/>
                          <a:cs typeface="+mn-cs"/>
                        </a:rPr>
                        <a:t>moderation</a:t>
                      </a:r>
                      <a:r>
                        <a:rPr lang="fr-FR" sz="2000" kern="1200" dirty="0">
                          <a:solidFill>
                            <a:srgbClr val="000000">
                              <a:alpha val="85882"/>
                            </a:srgbClr>
                          </a:solidFill>
                          <a:latin typeface="Montserrat" pitchFamily="2" charset="0"/>
                          <a:ea typeface="+mn-ea"/>
                          <a:cs typeface="+mn-cs"/>
                        </a:rPr>
                        <a:t> and </a:t>
                      </a:r>
                      <a:r>
                        <a:rPr lang="fr-FR" sz="2000" kern="1200" dirty="0" err="1">
                          <a:solidFill>
                            <a:srgbClr val="000000">
                              <a:alpha val="85882"/>
                            </a:srgbClr>
                          </a:solidFill>
                          <a:latin typeface="Montserrat" pitchFamily="2" charset="0"/>
                          <a:ea typeface="+mn-ea"/>
                          <a:cs typeface="+mn-cs"/>
                        </a:rPr>
                        <a:t>intellectual</a:t>
                      </a:r>
                      <a:r>
                        <a:rPr lang="fr-FR" sz="2000" kern="1200" dirty="0">
                          <a:solidFill>
                            <a:srgbClr val="000000">
                              <a:alpha val="85882"/>
                            </a:srgbClr>
                          </a:solidFill>
                          <a:latin typeface="Montserrat" pitchFamily="2" charset="0"/>
                          <a:ea typeface="+mn-ea"/>
                          <a:cs typeface="+mn-cs"/>
                        </a:rPr>
                        <a:t> </a:t>
                      </a:r>
                      <a:r>
                        <a:rPr lang="fr-FR" sz="2000" kern="1200" dirty="0" err="1">
                          <a:solidFill>
                            <a:srgbClr val="000000">
                              <a:alpha val="85882"/>
                            </a:srgbClr>
                          </a:solidFill>
                          <a:latin typeface="Montserrat" pitchFamily="2" charset="0"/>
                          <a:ea typeface="+mn-ea"/>
                          <a:cs typeface="+mn-cs"/>
                        </a:rPr>
                        <a:t>property</a:t>
                      </a:r>
                      <a:r>
                        <a:rPr lang="fr-FR" sz="2000" kern="1200" dirty="0">
                          <a:solidFill>
                            <a:srgbClr val="000000">
                              <a:alpha val="85882"/>
                            </a:srgbClr>
                          </a:solidFill>
                          <a:latin typeface="Montserrat" pitchFamily="2" charset="0"/>
                          <a:ea typeface="+mn-ea"/>
                          <a:cs typeface="+mn-cs"/>
                        </a:rPr>
                        <a:t> </a:t>
                      </a:r>
                      <a:r>
                        <a:rPr lang="fr-FR" sz="2000" kern="1200" dirty="0" err="1">
                          <a:solidFill>
                            <a:srgbClr val="000000">
                              <a:alpha val="85882"/>
                            </a:srgbClr>
                          </a:solidFill>
                          <a:latin typeface="Montserrat" pitchFamily="2" charset="0"/>
                          <a:ea typeface="+mn-ea"/>
                          <a:cs typeface="+mn-cs"/>
                        </a:rPr>
                        <a:t>infringements</a:t>
                      </a:r>
                      <a:r>
                        <a:rPr lang="fr-FR" sz="2000" kern="1200" dirty="0">
                          <a:solidFill>
                            <a:srgbClr val="000000">
                              <a:alpha val="85882"/>
                            </a:srgbClr>
                          </a:solidFill>
                          <a:latin typeface="Montserrat" pitchFamily="2" charset="0"/>
                          <a:ea typeface="+mn-ea"/>
                          <a:cs typeface="+mn-cs"/>
                        </a:rPr>
                        <a:t> </a:t>
                      </a:r>
                      <a:r>
                        <a:rPr lang="fr-FR" sz="2000" kern="1200" dirty="0" err="1">
                          <a:solidFill>
                            <a:srgbClr val="000000">
                              <a:alpha val="85882"/>
                            </a:srgbClr>
                          </a:solidFill>
                          <a:latin typeface="Montserrat" pitchFamily="2" charset="0"/>
                          <a:ea typeface="+mn-ea"/>
                          <a:cs typeface="+mn-cs"/>
                        </a:rPr>
                        <a:t>were</a:t>
                      </a:r>
                      <a:r>
                        <a:rPr lang="fr-FR" sz="2000" kern="1200" dirty="0">
                          <a:solidFill>
                            <a:srgbClr val="000000">
                              <a:alpha val="85882"/>
                            </a:srgbClr>
                          </a:solidFill>
                          <a:latin typeface="Montserrat" pitchFamily="2" charset="0"/>
                          <a:ea typeface="+mn-ea"/>
                          <a:cs typeface="+mn-cs"/>
                        </a:rPr>
                        <a:t> </a:t>
                      </a:r>
                      <a:r>
                        <a:rPr lang="fr-FR" sz="2000" kern="1200" dirty="0" err="1">
                          <a:solidFill>
                            <a:srgbClr val="000000">
                              <a:alpha val="85882"/>
                            </a:srgbClr>
                          </a:solidFill>
                          <a:latin typeface="Montserrat" pitchFamily="2" charset="0"/>
                          <a:ea typeface="+mn-ea"/>
                          <a:cs typeface="+mn-cs"/>
                        </a:rPr>
                        <a:t>received</a:t>
                      </a:r>
                      <a:r>
                        <a:rPr lang="fr-FR" sz="2000" kern="1200" dirty="0">
                          <a:solidFill>
                            <a:srgbClr val="000000">
                              <a:alpha val="85882"/>
                            </a:srgbClr>
                          </a:solidFill>
                          <a:latin typeface="Montserrat" pitchFamily="2" charset="0"/>
                          <a:ea typeface="+mn-ea"/>
                          <a:cs typeface="+mn-cs"/>
                        </a:rPr>
                        <a:t>. </a:t>
                      </a:r>
                      <a:r>
                        <a:rPr lang="fr-FR" sz="2000" kern="1200" dirty="0" err="1">
                          <a:solidFill>
                            <a:srgbClr val="000000">
                              <a:alpha val="85882"/>
                            </a:srgbClr>
                          </a:solidFill>
                          <a:latin typeface="Montserrat" pitchFamily="2" charset="0"/>
                          <a:ea typeface="+mn-ea"/>
                          <a:cs typeface="+mn-cs"/>
                        </a:rPr>
                        <a:t>These</a:t>
                      </a:r>
                      <a:r>
                        <a:rPr lang="fr-FR" sz="2000" kern="1200" dirty="0">
                          <a:solidFill>
                            <a:srgbClr val="000000">
                              <a:alpha val="85882"/>
                            </a:srgbClr>
                          </a:solidFill>
                          <a:latin typeface="Montserrat" pitchFamily="2" charset="0"/>
                          <a:ea typeface="+mn-ea"/>
                          <a:cs typeface="+mn-cs"/>
                        </a:rPr>
                        <a:t> </a:t>
                      </a:r>
                      <a:r>
                        <a:rPr lang="fr-FR" sz="2000" kern="1200" dirty="0" err="1">
                          <a:solidFill>
                            <a:srgbClr val="000000">
                              <a:alpha val="85882"/>
                            </a:srgbClr>
                          </a:solidFill>
                          <a:latin typeface="Montserrat" pitchFamily="2" charset="0"/>
                          <a:ea typeface="+mn-ea"/>
                          <a:cs typeface="+mn-cs"/>
                        </a:rPr>
                        <a:t>requests</a:t>
                      </a:r>
                      <a:r>
                        <a:rPr lang="fr-FR" sz="2000" kern="1200" dirty="0">
                          <a:solidFill>
                            <a:srgbClr val="000000">
                              <a:alpha val="85882"/>
                            </a:srgbClr>
                          </a:solidFill>
                          <a:latin typeface="Montserrat" pitchFamily="2" charset="0"/>
                          <a:ea typeface="+mn-ea"/>
                          <a:cs typeface="+mn-cs"/>
                        </a:rPr>
                        <a:t> </a:t>
                      </a:r>
                      <a:r>
                        <a:rPr lang="fr-FR" sz="2000" kern="1200" dirty="0" err="1">
                          <a:solidFill>
                            <a:srgbClr val="000000">
                              <a:alpha val="85882"/>
                            </a:srgbClr>
                          </a:solidFill>
                          <a:latin typeface="Montserrat" pitchFamily="2" charset="0"/>
                          <a:ea typeface="+mn-ea"/>
                          <a:cs typeface="+mn-cs"/>
                        </a:rPr>
                        <a:t>were</a:t>
                      </a:r>
                      <a:r>
                        <a:rPr lang="fr-FR" sz="2000" kern="1200" dirty="0">
                          <a:solidFill>
                            <a:srgbClr val="000000">
                              <a:alpha val="85882"/>
                            </a:srgbClr>
                          </a:solidFill>
                          <a:latin typeface="Montserrat" pitchFamily="2" charset="0"/>
                          <a:ea typeface="+mn-ea"/>
                          <a:cs typeface="+mn-cs"/>
                        </a:rPr>
                        <a:t> </a:t>
                      </a:r>
                      <a:r>
                        <a:rPr lang="fr-FR" sz="2000" kern="1200" dirty="0" err="1">
                          <a:solidFill>
                            <a:srgbClr val="000000">
                              <a:alpha val="85882"/>
                            </a:srgbClr>
                          </a:solidFill>
                          <a:latin typeface="Montserrat" pitchFamily="2" charset="0"/>
                          <a:ea typeface="+mn-ea"/>
                          <a:cs typeface="+mn-cs"/>
                        </a:rPr>
                        <a:t>promptly</a:t>
                      </a:r>
                      <a:r>
                        <a:rPr lang="fr-FR" sz="2000" kern="1200" dirty="0">
                          <a:solidFill>
                            <a:srgbClr val="000000">
                              <a:alpha val="85882"/>
                            </a:srgbClr>
                          </a:solidFill>
                          <a:latin typeface="Montserrat" pitchFamily="2" charset="0"/>
                          <a:ea typeface="+mn-ea"/>
                          <a:cs typeface="+mn-cs"/>
                        </a:rPr>
                        <a:t> </a:t>
                      </a:r>
                      <a:r>
                        <a:rPr lang="fr-FR" sz="2000" kern="1200" dirty="0" err="1">
                          <a:solidFill>
                            <a:srgbClr val="000000">
                              <a:alpha val="85882"/>
                            </a:srgbClr>
                          </a:solidFill>
                          <a:latin typeface="Montserrat" pitchFamily="2" charset="0"/>
                          <a:ea typeface="+mn-ea"/>
                          <a:cs typeface="+mn-cs"/>
                        </a:rPr>
                        <a:t>reviewed</a:t>
                      </a:r>
                      <a:r>
                        <a:rPr lang="fr-FR" sz="2000" kern="1200" dirty="0">
                          <a:solidFill>
                            <a:srgbClr val="000000">
                              <a:alpha val="85882"/>
                            </a:srgbClr>
                          </a:solidFill>
                          <a:latin typeface="Montserrat" pitchFamily="2" charset="0"/>
                          <a:ea typeface="+mn-ea"/>
                          <a:cs typeface="+mn-cs"/>
                        </a:rPr>
                        <a:t> in an </a:t>
                      </a:r>
                      <a:r>
                        <a:rPr lang="fr-FR" sz="2000" kern="1200" dirty="0" err="1">
                          <a:solidFill>
                            <a:srgbClr val="000000">
                              <a:alpha val="85882"/>
                            </a:srgbClr>
                          </a:solidFill>
                          <a:latin typeface="Montserrat" pitchFamily="2" charset="0"/>
                          <a:ea typeface="+mn-ea"/>
                          <a:cs typeface="+mn-cs"/>
                        </a:rPr>
                        <a:t>average</a:t>
                      </a:r>
                      <a:r>
                        <a:rPr lang="fr-FR" sz="2000" kern="1200" dirty="0">
                          <a:solidFill>
                            <a:srgbClr val="000000">
                              <a:alpha val="85882"/>
                            </a:srgbClr>
                          </a:solidFill>
                          <a:latin typeface="Montserrat" pitchFamily="2" charset="0"/>
                          <a:ea typeface="+mn-ea"/>
                          <a:cs typeface="+mn-cs"/>
                        </a:rPr>
                        <a:t> of 16 </a:t>
                      </a:r>
                      <a:r>
                        <a:rPr lang="fr-FR" sz="2000" kern="1200" dirty="0" err="1">
                          <a:solidFill>
                            <a:srgbClr val="000000">
                              <a:alpha val="85882"/>
                            </a:srgbClr>
                          </a:solidFill>
                          <a:latin typeface="Montserrat" pitchFamily="2" charset="0"/>
                          <a:ea typeface="+mn-ea"/>
                          <a:cs typeface="+mn-cs"/>
                        </a:rPr>
                        <a:t>days</a:t>
                      </a:r>
                      <a:r>
                        <a:rPr lang="fr-FR" sz="2000" kern="1200" dirty="0">
                          <a:solidFill>
                            <a:srgbClr val="000000">
                              <a:alpha val="85882"/>
                            </a:srgbClr>
                          </a:solidFill>
                          <a:latin typeface="Montserrat" pitchFamily="2" charset="0"/>
                          <a:ea typeface="+mn-ea"/>
                          <a:cs typeface="+mn-cs"/>
                        </a:rPr>
                        <a:t>, and the respective content pages </a:t>
                      </a:r>
                      <a:r>
                        <a:rPr lang="fr-FR" sz="2000" kern="1200" dirty="0" err="1">
                          <a:solidFill>
                            <a:srgbClr val="000000">
                              <a:alpha val="85882"/>
                            </a:srgbClr>
                          </a:solidFill>
                          <a:latin typeface="Montserrat" pitchFamily="2" charset="0"/>
                          <a:ea typeface="+mn-ea"/>
                          <a:cs typeface="+mn-cs"/>
                        </a:rPr>
                        <a:t>were</a:t>
                      </a:r>
                      <a:r>
                        <a:rPr lang="fr-FR" sz="2000" kern="1200" dirty="0">
                          <a:solidFill>
                            <a:srgbClr val="000000">
                              <a:alpha val="85882"/>
                            </a:srgbClr>
                          </a:solidFill>
                          <a:latin typeface="Montserrat" pitchFamily="2" charset="0"/>
                          <a:ea typeface="+mn-ea"/>
                          <a:cs typeface="+mn-cs"/>
                        </a:rPr>
                        <a:t> </a:t>
                      </a:r>
                      <a:r>
                        <a:rPr lang="fr-FR" sz="2000" kern="1200" dirty="0" err="1">
                          <a:solidFill>
                            <a:srgbClr val="000000">
                              <a:alpha val="85882"/>
                            </a:srgbClr>
                          </a:solidFill>
                          <a:latin typeface="Montserrat" pitchFamily="2" charset="0"/>
                          <a:ea typeface="+mn-ea"/>
                          <a:cs typeface="+mn-cs"/>
                        </a:rPr>
                        <a:t>removed</a:t>
                      </a:r>
                      <a:r>
                        <a:rPr lang="fr-FR" sz="2000" kern="1200" dirty="0">
                          <a:solidFill>
                            <a:srgbClr val="000000">
                              <a:alpha val="85882"/>
                            </a:srgbClr>
                          </a:solidFill>
                          <a:latin typeface="Montserrat" pitchFamily="2" charset="0"/>
                          <a:ea typeface="+mn-ea"/>
                          <a:cs typeface="+mn-cs"/>
                        </a:rPr>
                        <a:t>.</a:t>
                      </a:r>
                      <a:endParaRPr lang="en-US" sz="2000" kern="1200" dirty="0">
                        <a:solidFill>
                          <a:srgbClr val="000000">
                            <a:alpha val="85882"/>
                          </a:srgbClr>
                        </a:solidFill>
                        <a:latin typeface="Montserrat" pitchFamily="2"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0EDE8">
                        <a:alpha val="85882"/>
                      </a:srgbClr>
                    </a:solidFill>
                  </a:tcPr>
                </a:tc>
                <a:extLst>
                  <a:ext uri="{0D108BD9-81ED-4DB2-BD59-A6C34878D82A}">
                    <a16:rowId xmlns:a16="http://schemas.microsoft.com/office/drawing/2014/main" val="10007"/>
                  </a:ext>
                </a:extLst>
              </a:tr>
            </a:tbl>
          </a:graphicData>
        </a:graphic>
      </p:graphicFrame>
      <p:sp>
        <p:nvSpPr>
          <p:cNvPr id="4" name="Freeform 13">
            <a:extLst>
              <a:ext uri="{FF2B5EF4-FFF2-40B4-BE49-F238E27FC236}">
                <a16:creationId xmlns:a16="http://schemas.microsoft.com/office/drawing/2014/main" id="{437EC24B-958E-2459-7667-9E303B926FA3}"/>
              </a:ext>
            </a:extLst>
          </p:cNvPr>
          <p:cNvSpPr/>
          <p:nvPr/>
        </p:nvSpPr>
        <p:spPr>
          <a:xfrm>
            <a:off x="16992600" y="190500"/>
            <a:ext cx="1161059" cy="1161059"/>
          </a:xfrm>
          <a:custGeom>
            <a:avLst/>
            <a:gdLst/>
            <a:ahLst/>
            <a:cxnLst/>
            <a:rect l="l" t="t" r="r" b="b"/>
            <a:pathLst>
              <a:path w="1161059" h="1161059">
                <a:moveTo>
                  <a:pt x="0" y="0"/>
                </a:moveTo>
                <a:lnTo>
                  <a:pt x="1161059" y="0"/>
                </a:lnTo>
                <a:lnTo>
                  <a:pt x="1161059" y="1161059"/>
                </a:lnTo>
                <a:lnTo>
                  <a:pt x="0" y="11610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ru-RU"/>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TotalTime>
  <Words>267</Words>
  <Application>Microsoft Office PowerPoint</Application>
  <PresentationFormat>Произвольный</PresentationFormat>
  <Paragraphs>23</Paragraphs>
  <Slides>3</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vt:i4>
      </vt:variant>
    </vt:vector>
  </HeadingPairs>
  <TitlesOfParts>
    <vt:vector size="7" baseType="lpstr">
      <vt:lpstr>Calibri</vt:lpstr>
      <vt:lpstr>Arial</vt:lpstr>
      <vt:lpstr>Montserrat</vt:lpstr>
      <vt:lpstr>Office Theme</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 a heading</dc:title>
  <cp:lastModifiedBy>Malahat Khadzhi</cp:lastModifiedBy>
  <cp:revision>10</cp:revision>
  <dcterms:created xsi:type="dcterms:W3CDTF">2006-08-16T00:00:00Z</dcterms:created>
  <dcterms:modified xsi:type="dcterms:W3CDTF">2026-09-10T14:03:55Z</dcterms:modified>
  <dc:identifier>DAGfWNtHrus</dc:identifier>
</cp:coreProperties>
</file>